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23" r:id="rId80"/>
    <p:sldId id="324" r:id="rId81"/>
    <p:sldId id="338" r:id="rId82"/>
    <p:sldId id="339" r:id="rId83"/>
    <p:sldId id="340" r:id="rId84"/>
    <p:sldId id="341" r:id="rId85"/>
    <p:sldId id="342" r:id="rId8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1474-703F-4B4B-B378-4CFCCBF80119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04E3A-7A6D-874C-9C5D-E0F02CB066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978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A12FF-CB96-C541-BDBB-3D0FAB82572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91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333333"/>
                </a:solidFill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6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85111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5147969"/>
            <a:ext cx="6400800" cy="51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2313" y="4406900"/>
            <a:ext cx="77724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nsolas"/>
                <a:cs typeface="Consolas"/>
              </a:defRPr>
            </a:lvl1pPr>
            <a:lvl2pPr>
              <a:defRPr sz="2800">
                <a:latin typeface="Consolas"/>
                <a:cs typeface="Consolas"/>
              </a:defRPr>
            </a:lvl2pPr>
            <a:lvl3pPr>
              <a:defRPr sz="2400">
                <a:latin typeface="Consolas"/>
                <a:cs typeface="Consolas"/>
              </a:defRPr>
            </a:lvl3pPr>
            <a:lvl4pPr>
              <a:defRPr sz="2000">
                <a:latin typeface="Consolas"/>
                <a:cs typeface="Consolas"/>
              </a:defRPr>
            </a:lvl4pPr>
            <a:lvl5pPr>
              <a:defRPr sz="2000">
                <a:latin typeface="Consolas"/>
                <a:cs typeface="Consola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A06BB-0F6F-BC4A-9CB8-D2EDD1D52EAA}" type="datetimeFigureOut">
              <a:rPr kumimoji="1" lang="zh-CN" altLang="en-US" smtClean="0"/>
              <a:t>13-12-28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81E35-BAA5-2145-A1B9-C7A2C1E841E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38100" cmpd="dbl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19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36666"/>
          </a:solidFill>
          <a:latin typeface="Helvetica"/>
          <a:ea typeface="微软雅黑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onsolas"/>
          <a:ea typeface="华文细黑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onsolas"/>
          <a:ea typeface="华文细黑"/>
          <a:cs typeface="Consola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nsolas"/>
          <a:ea typeface="华文细黑"/>
          <a:cs typeface="Consola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onsolas"/>
          <a:ea typeface="华文细黑"/>
          <a:cs typeface="Consola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onsolas"/>
          <a:ea typeface="华文细黑"/>
          <a:cs typeface="Consola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69350"/>
            <a:ext cx="7772400" cy="2054598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开发者账号申请</a:t>
            </a:r>
            <a:br>
              <a:rPr lang="zh-CN" altLang="en-US" sz="4000" dirty="0"/>
            </a:br>
            <a:r>
              <a:rPr lang="zh-CN" altLang="en-US" sz="4000" dirty="0"/>
              <a:t>真机调试</a:t>
            </a:r>
            <a:br>
              <a:rPr lang="zh-CN" altLang="en-US" sz="4000" dirty="0"/>
            </a:br>
            <a:r>
              <a:rPr lang="zh-CN" altLang="en-US" sz="4000" dirty="0"/>
              <a:t>应用发</a:t>
            </a:r>
            <a:r>
              <a:rPr lang="zh-CN" altLang="en-US" sz="4000" dirty="0" smtClean="0"/>
              <a:t>布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576364"/>
            <a:ext cx="6400800" cy="851111"/>
          </a:xfrm>
        </p:spPr>
        <p:txBody>
          <a:bodyPr/>
          <a:lstStyle/>
          <a:p>
            <a:r>
              <a:rPr kumimoji="1" lang="zh-CN" altLang="en-US" dirty="0" smtClean="0"/>
              <a:t>讲师：郭晓亮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8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点击红色区域的</a:t>
            </a:r>
            <a:r>
              <a:rPr lang="en-US" altLang="zh-TW" sz="2400" dirty="0"/>
              <a:t>Learn More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5" y="1930077"/>
            <a:ext cx="6355890" cy="4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点击红色区域的</a:t>
            </a:r>
            <a:r>
              <a:rPr lang="en-US" altLang="zh-TW" sz="2400" dirty="0"/>
              <a:t>enroll </a:t>
            </a:r>
            <a:r>
              <a:rPr lang="en-US" altLang="zh-TW" sz="2400" dirty="0" smtClean="0"/>
              <a:t>now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现在申请</a:t>
            </a:r>
            <a:r>
              <a:rPr lang="en-US" altLang="zh-CN" sz="2400" dirty="0" smtClean="0"/>
              <a:t>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55" y="1930077"/>
            <a:ext cx="6238153" cy="42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点击红色区域的</a:t>
            </a:r>
            <a:r>
              <a:rPr lang="en-US" altLang="zh-TW" sz="2400" dirty="0"/>
              <a:t>continue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6" y="1930077"/>
            <a:ext cx="6424925" cy="43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点击红色区域的</a:t>
            </a:r>
            <a:r>
              <a:rPr lang="en-US" altLang="zh-TW" sz="2400" dirty="0"/>
              <a:t>continue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11" y="1930077"/>
            <a:ext cx="6312862" cy="42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</a:t>
            </a:r>
            <a:r>
              <a:rPr lang="en-US" altLang="zh-CN" sz="2400" dirty="0"/>
              <a:t>1</a:t>
            </a:r>
            <a:r>
              <a:rPr lang="zh-CN" altLang="en-US" sz="2400" dirty="0"/>
              <a:t>处红色区域的按钮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05" y="1930076"/>
            <a:ext cx="5996606" cy="43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574904"/>
            <a:ext cx="8280356" cy="435230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个人与公司账号的区别：</a:t>
            </a:r>
            <a:endParaRPr lang="en-US" altLang="zh-CN" sz="2400" dirty="0" smtClean="0"/>
          </a:p>
          <a:p>
            <a:r>
              <a:rPr lang="zh-CN" altLang="en-US" sz="2400" dirty="0" smtClean="0"/>
              <a:t>公司账号比个人账号多一些账号管理的设置，个人账号集</a:t>
            </a:r>
            <a:r>
              <a:rPr lang="en-US" altLang="zh-CN" sz="2400" dirty="0" smtClean="0"/>
              <a:t>Agent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Admin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Developer</a:t>
            </a:r>
            <a:r>
              <a:rPr lang="zh-CN" altLang="en-US" sz="2400" dirty="0" smtClean="0"/>
              <a:t>为一身，而公司账号可以设置不同的</a:t>
            </a:r>
            <a:r>
              <a:rPr lang="en-US" altLang="zh-CN" sz="2400" dirty="0" smtClean="0"/>
              <a:t>Apple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担当不同的角色。</a:t>
            </a:r>
            <a:endParaRPr lang="en-US" altLang="zh-CN" sz="2400" dirty="0" smtClean="0"/>
          </a:p>
          <a:p>
            <a:r>
              <a:rPr lang="zh-CN" altLang="en-US" sz="2400" dirty="0" smtClean="0"/>
              <a:t>公司和个人账号都是</a:t>
            </a:r>
            <a:r>
              <a:rPr lang="en-US" altLang="zh-CN" sz="2400" dirty="0" smtClean="0"/>
              <a:t>99$</a:t>
            </a:r>
            <a:r>
              <a:rPr lang="zh-CN" altLang="en-US" sz="2400" dirty="0" smtClean="0"/>
              <a:t>，只有大企业专用是</a:t>
            </a:r>
            <a:r>
              <a:rPr lang="en-US" altLang="zh-CN" sz="2400" dirty="0" smtClean="0"/>
              <a:t>299$</a:t>
            </a:r>
            <a:r>
              <a:rPr lang="zh-CN" altLang="en-US" sz="2400" dirty="0" smtClean="0"/>
              <a:t>，大企业专用的账号是无法提交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App Store</a:t>
            </a:r>
            <a:r>
              <a:rPr lang="zh-CN" altLang="en-US" sz="2400" dirty="0" smtClean="0"/>
              <a:t>的。</a:t>
            </a:r>
            <a:endParaRPr lang="en-US" altLang="zh-CN" sz="2400" dirty="0" smtClean="0"/>
          </a:p>
          <a:p>
            <a:r>
              <a:rPr lang="zh-CN" altLang="en-US" sz="2400" dirty="0" smtClean="0"/>
              <a:t>企业版可以开通多个开发人员账号，他们自己可以申请证书，建立</a:t>
            </a:r>
            <a:r>
              <a:rPr lang="en-US" altLang="zh-CN" sz="2400" dirty="0" smtClean="0"/>
              <a:t>App ID</a:t>
            </a:r>
            <a:r>
              <a:rPr lang="zh-CN" altLang="en-US" sz="2400" dirty="0" smtClean="0"/>
              <a:t>，但最后上传的只有一个人可以。</a:t>
            </a:r>
            <a:endParaRPr lang="en-US" altLang="zh-CN" sz="2400" dirty="0" smtClean="0"/>
          </a:p>
          <a:p>
            <a:r>
              <a:rPr lang="zh-CN" altLang="en-US" sz="2400" dirty="0" smtClean="0"/>
              <a:t>企业版要上传公司的营业执照，</a:t>
            </a:r>
            <a:r>
              <a:rPr lang="en-US" altLang="zh-CN" sz="2400" dirty="0" smtClean="0"/>
              <a:t>seller</a:t>
            </a:r>
            <a:r>
              <a:rPr lang="zh-CN" altLang="en-US" sz="2400" dirty="0" smtClean="0"/>
              <a:t>是公司名。</a:t>
            </a:r>
            <a:endParaRPr lang="en-US" altLang="zh-CN" sz="2400" dirty="0" smtClean="0"/>
          </a:p>
          <a:p>
            <a:r>
              <a:rPr lang="zh-CN" altLang="en-US" sz="2400" dirty="0" smtClean="0"/>
              <a:t>无论个人版还是企业版，都有</a:t>
            </a:r>
            <a:r>
              <a:rPr lang="en-US" altLang="zh-CN" sz="2400" dirty="0" smtClean="0"/>
              <a:t>ad-hoc</a:t>
            </a:r>
            <a:r>
              <a:rPr lang="zh-CN" altLang="en-US" sz="2400" dirty="0" smtClean="0"/>
              <a:t>的权限。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8138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574904"/>
            <a:ext cx="8280356" cy="435230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ad-hoc?</a:t>
            </a:r>
          </a:p>
          <a:p>
            <a:pPr marL="0" indent="0">
              <a:buNone/>
            </a:pPr>
            <a:r>
              <a:rPr lang="en-US" altLang="zh-CN" sz="2400" dirty="0" smtClean="0"/>
              <a:t>ad-hoc</a:t>
            </a:r>
            <a:r>
              <a:rPr lang="zh-CN" altLang="en-US" sz="2400" dirty="0" smtClean="0"/>
              <a:t>是发布证书的一种，用于远程调试，不用通过</a:t>
            </a:r>
            <a:r>
              <a:rPr lang="en-US" altLang="zh-CN" sz="2400" dirty="0" smtClean="0"/>
              <a:t>Xcode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iTunes</a:t>
            </a:r>
            <a:r>
              <a:rPr lang="zh-CN" altLang="en-US" sz="2400" dirty="0" smtClean="0"/>
              <a:t>安装程序，但需要绑定</a:t>
            </a:r>
            <a:r>
              <a:rPr lang="en-US" altLang="zh-CN" sz="2400" dirty="0" smtClean="0"/>
              <a:t>udid</a:t>
            </a:r>
            <a:r>
              <a:rPr lang="zh-CN" altLang="en-US" sz="2400" dirty="0" smtClean="0"/>
              <a:t>，每个账号最多可以绑定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个设备，一般用于内测。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3006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4233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选择和填写个人信息，点击红色区域的</a:t>
            </a:r>
            <a:r>
              <a:rPr lang="en-US" altLang="zh-CN" sz="2400" dirty="0" smtClean="0"/>
              <a:t>continue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35" y="1905172"/>
            <a:ext cx="6066838" cy="43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4233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选择</a:t>
            </a:r>
            <a:r>
              <a:rPr lang="en-US" altLang="zh-TW" sz="2400" dirty="0"/>
              <a:t>iOS</a:t>
            </a:r>
            <a:r>
              <a:rPr lang="zh-TW" altLang="en-US" sz="2400" dirty="0"/>
              <a:t>，点击红色区域的</a:t>
            </a:r>
            <a:r>
              <a:rPr lang="en-US" altLang="zh-TW" sz="2400" dirty="0"/>
              <a:t>continue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52" y="1905172"/>
            <a:ext cx="6047406" cy="43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4233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点击红色区域的</a:t>
            </a:r>
            <a:r>
              <a:rPr lang="en-US" altLang="zh-TW" sz="2400" dirty="0" smtClean="0"/>
              <a:t>continue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48" y="1905172"/>
            <a:ext cx="6038207" cy="43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3" y="934352"/>
            <a:ext cx="2478019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要解决的问题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711021"/>
            <a:ext cx="6280367" cy="30893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开发者账号申请</a:t>
            </a:r>
          </a:p>
          <a:p>
            <a:r>
              <a:rPr lang="zh-CN" altLang="en-US" dirty="0"/>
              <a:t>真机调试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真机调试总结</a:t>
            </a:r>
          </a:p>
          <a:p>
            <a:r>
              <a:rPr lang="zh-CN" altLang="en-US" dirty="0"/>
              <a:t>应用发布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应用发布的注意事项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5456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4233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上面红色区域打钩，点击红色区域的</a:t>
            </a:r>
            <a:r>
              <a:rPr lang="en-US" altLang="zh-CN" sz="2400" dirty="0"/>
              <a:t>I Agree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12" y="1905172"/>
            <a:ext cx="6369899" cy="43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7969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选择信用卡服务商</a:t>
            </a:r>
            <a:r>
              <a:rPr lang="zh-CN" altLang="en-US" sz="2400" dirty="0" smtClean="0"/>
              <a:t>，并填写信息，</a:t>
            </a:r>
            <a:r>
              <a:rPr lang="zh-CN" altLang="en-US" sz="2400" dirty="0"/>
              <a:t>点击红色区域的</a:t>
            </a:r>
            <a:r>
              <a:rPr lang="en-US" altLang="zh-CN" sz="2400" dirty="0"/>
              <a:t>continue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8" y="1942530"/>
            <a:ext cx="6291460" cy="42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121437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点击继续，直至完成，然后等两个工作日</a:t>
            </a:r>
            <a:r>
              <a:rPr lang="en-US" altLang="zh-CN" sz="2400" dirty="0"/>
              <a:t>,</a:t>
            </a:r>
            <a:r>
              <a:rPr lang="zh-CN" altLang="en-US" sz="2400" dirty="0"/>
              <a:t>邮箱中会收到三封邮件，点击中间一封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743200"/>
            <a:ext cx="7696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点击红色区域的链接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40" y="1917625"/>
            <a:ext cx="5919010" cy="4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点击红色区域的激活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5" y="1917625"/>
            <a:ext cx="7995713" cy="42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运行</a:t>
            </a:r>
            <a:r>
              <a:rPr lang="en-US" altLang="zh-CN" sz="2400" dirty="0"/>
              <a:t>finder-&gt;</a:t>
            </a:r>
            <a:r>
              <a:rPr lang="zh-CN" altLang="en-US" sz="2400" dirty="0"/>
              <a:t>应用程序</a:t>
            </a:r>
            <a:r>
              <a:rPr lang="en-US" altLang="zh-CN" sz="2400" dirty="0"/>
              <a:t>-&gt;</a:t>
            </a:r>
            <a:r>
              <a:rPr lang="zh-CN" altLang="en-US" sz="2400" dirty="0"/>
              <a:t>实用工具</a:t>
            </a:r>
            <a:r>
              <a:rPr lang="en-US" altLang="zh-CN" sz="2400" dirty="0"/>
              <a:t>-&gt;</a:t>
            </a:r>
            <a:r>
              <a:rPr lang="zh-CN" altLang="en-US" sz="2400" dirty="0"/>
              <a:t>钥匙串访问</a:t>
            </a:r>
            <a:r>
              <a:rPr lang="en-US" altLang="zh-CN" sz="2400" dirty="0"/>
              <a:t>.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选择：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6" y="1917624"/>
            <a:ext cx="6958186" cy="43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填写和选择必要信息，点击继续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98" y="1917625"/>
            <a:ext cx="6063359" cy="42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选择位置，点击储存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47" y="1917625"/>
            <a:ext cx="6150517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点击继续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38" y="1917625"/>
            <a:ext cx="6162970" cy="43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5479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点击继续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80" y="1917625"/>
            <a:ext cx="6162970" cy="4362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50" y="2712594"/>
            <a:ext cx="1828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81590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浏览器地址栏输入：</a:t>
            </a:r>
            <a:r>
              <a:rPr lang="en-US" altLang="zh-TW" sz="2400" dirty="0"/>
              <a:t>developer.apple.com</a:t>
            </a:r>
            <a:r>
              <a:rPr lang="zh-TW" altLang="en-US" sz="2400" dirty="0"/>
              <a:t>进入。点击右上方的</a:t>
            </a:r>
            <a:r>
              <a:rPr lang="en-US" altLang="zh-TW" sz="2400" dirty="0"/>
              <a:t>Member Center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71" y="2191571"/>
            <a:ext cx="6960336" cy="39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79099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进入</a:t>
            </a:r>
            <a:r>
              <a:rPr lang="en-US" altLang="zh-TW" sz="2400" dirty="0"/>
              <a:t>developer.apple.com</a:t>
            </a:r>
            <a:r>
              <a:rPr lang="zh-TW" altLang="en-US" sz="2400" dirty="0"/>
              <a:t>并登录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进入</a:t>
            </a:r>
            <a:r>
              <a:rPr lang="en-US" altLang="zh-TW" sz="2400" dirty="0"/>
              <a:t>Member Center</a:t>
            </a:r>
            <a:r>
              <a:rPr lang="zh-TW" altLang="en-US" sz="2400" dirty="0"/>
              <a:t>，点击红色</a:t>
            </a:r>
            <a:r>
              <a:rPr lang="zh-TW" altLang="en-US" sz="2400" dirty="0" smtClean="0"/>
              <a:t>区域。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12" y="2253832"/>
            <a:ext cx="6643830" cy="40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点击红色区域</a:t>
            </a:r>
            <a:r>
              <a:rPr lang="zh-TW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62" y="1905172"/>
            <a:ext cx="7159556" cy="43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2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选择红色区域，点击右上方的加号按钮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11" y="1905173"/>
            <a:ext cx="7134655" cy="43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选择红色区域，点击下方的</a:t>
            </a:r>
            <a:r>
              <a:rPr lang="en-US" altLang="zh-CN" sz="2400" dirty="0"/>
              <a:t>continue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18" y="1905173"/>
            <a:ext cx="5974686" cy="43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点击下方的</a:t>
            </a:r>
            <a:r>
              <a:rPr lang="en-US" altLang="zh-TW" sz="2400" dirty="0"/>
              <a:t>continue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52" y="1905173"/>
            <a:ext cx="6437376" cy="43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选择我们电脑上刚刚生成的文件，点击继续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56" y="1905173"/>
            <a:ext cx="6331301" cy="43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423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点击下载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03" y="1905172"/>
            <a:ext cx="6312862" cy="43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79695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双击下载后的</a:t>
            </a:r>
            <a:r>
              <a:rPr lang="en-US" altLang="zh-CN" sz="2400" dirty="0"/>
              <a:t>.cer</a:t>
            </a:r>
            <a:r>
              <a:rPr lang="zh-CN" altLang="en-US" sz="2400" dirty="0"/>
              <a:t>文件</a:t>
            </a:r>
            <a:r>
              <a:rPr lang="zh-CN" altLang="en-US" sz="2400" dirty="0" smtClean="0"/>
              <a:t>，然后就可以在钥</a:t>
            </a:r>
            <a:r>
              <a:rPr lang="zh-CN" altLang="en-US" sz="2400" dirty="0"/>
              <a:t>匙</a:t>
            </a:r>
            <a:r>
              <a:rPr lang="zh-CN" altLang="en-US" sz="2400" dirty="0" smtClean="0"/>
              <a:t>串中显示。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6" y="2337908"/>
            <a:ext cx="6816479" cy="34398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50" y="3051033"/>
            <a:ext cx="1778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4"/>
            <a:ext cx="8392417" cy="479695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选择红色区域，点击右上角加号按钮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4" y="1942529"/>
            <a:ext cx="6586793" cy="42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5"/>
            <a:ext cx="8392417" cy="79099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填写</a:t>
            </a:r>
            <a:r>
              <a:rPr lang="en-US" altLang="zh-TW" sz="2400" dirty="0"/>
              <a:t>Name</a:t>
            </a:r>
            <a:r>
              <a:rPr lang="zh-TW" altLang="en-US" sz="2400" dirty="0"/>
              <a:t>，选择</a:t>
            </a:r>
            <a:r>
              <a:rPr lang="en-US" altLang="zh-TW" sz="2400" dirty="0"/>
              <a:t>Explicit App ID</a:t>
            </a:r>
            <a:r>
              <a:rPr lang="zh-TW" altLang="en-US" sz="2400" dirty="0"/>
              <a:t>，并填写</a:t>
            </a:r>
            <a:r>
              <a:rPr lang="en-US" altLang="zh-TW" sz="2400" dirty="0"/>
              <a:t>App ID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配置</a:t>
            </a:r>
            <a:r>
              <a:rPr lang="en-US" altLang="zh-TW" sz="2400" dirty="0"/>
              <a:t>App Services,</a:t>
            </a:r>
            <a:r>
              <a:rPr lang="zh-TW" altLang="en-US" sz="2400" dirty="0"/>
              <a:t>点击</a:t>
            </a:r>
            <a:r>
              <a:rPr lang="en-US" altLang="zh-TW" sz="2400" dirty="0" smtClean="0"/>
              <a:t>continue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9" y="2253833"/>
            <a:ext cx="3656934" cy="39453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87" y="2220445"/>
            <a:ext cx="3636422" cy="39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4"/>
            <a:ext cx="8280356" cy="479695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点击</a:t>
            </a:r>
            <a:r>
              <a:rPr lang="en-US" altLang="zh-TW" sz="2400" dirty="0"/>
              <a:t>Register</a:t>
            </a:r>
            <a:r>
              <a:rPr lang="zh-TW" altLang="en-US" sz="2400" dirty="0"/>
              <a:t>进行注册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32" y="2081428"/>
            <a:ext cx="5635536" cy="41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5"/>
            <a:ext cx="8392417" cy="49214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点击提交，在接下来的页面中点击</a:t>
            </a:r>
            <a:r>
              <a:rPr lang="en-US" altLang="zh-CN" sz="2400" dirty="0" smtClean="0"/>
              <a:t>done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36" y="1861301"/>
            <a:ext cx="6561890" cy="43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3" y="1462835"/>
            <a:ext cx="8392417" cy="49214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选择红色区域，点击右上方</a:t>
            </a:r>
            <a:r>
              <a:rPr lang="zh-CN" altLang="en-US" sz="2400" dirty="0" smtClean="0"/>
              <a:t>加号按钮。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81" y="1954980"/>
            <a:ext cx="6231194" cy="42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7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填写</a:t>
            </a:r>
            <a:r>
              <a:rPr lang="en-US" altLang="zh-TW" sz="2400" dirty="0" smtClean="0"/>
              <a:t>name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udid</a:t>
            </a:r>
            <a:r>
              <a:rPr lang="zh-TW" altLang="en-US" sz="2400" dirty="0" smtClean="0"/>
              <a:t>（在</a:t>
            </a:r>
            <a:r>
              <a:rPr lang="en-US" altLang="zh-TW" sz="2400" dirty="0" smtClean="0"/>
              <a:t>i</a:t>
            </a:r>
            <a:r>
              <a:rPr lang="en-US" altLang="zh-CN" sz="2400" dirty="0" smtClean="0"/>
              <a:t>T</a:t>
            </a:r>
            <a:r>
              <a:rPr lang="en-US" altLang="zh-TW" sz="2400" dirty="0" smtClean="0"/>
              <a:t>unes</a:t>
            </a:r>
            <a:r>
              <a:rPr lang="zh-TW" altLang="en-US" sz="2400" dirty="0"/>
              <a:t>或</a:t>
            </a:r>
            <a:r>
              <a:rPr lang="en-US" altLang="zh-TW" sz="2400" dirty="0"/>
              <a:t>Xcode</a:t>
            </a:r>
            <a:r>
              <a:rPr lang="zh-TW" altLang="en-US" sz="2400" dirty="0" smtClean="0"/>
              <a:t>中获得）点击</a:t>
            </a:r>
            <a:r>
              <a:rPr lang="en-US" altLang="zh-TW" sz="2400" dirty="0"/>
              <a:t>continue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59" y="1942530"/>
            <a:ext cx="6200799" cy="43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选择红色区域，点击右上角的</a:t>
            </a:r>
            <a:r>
              <a:rPr lang="zh-CN" altLang="en-US" sz="2400" dirty="0" smtClean="0"/>
              <a:t>加号按钮。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32" y="1942530"/>
            <a:ext cx="6133073" cy="42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选择开发，</a:t>
            </a:r>
            <a:r>
              <a:rPr lang="zh-CN" altLang="en-US" sz="2400" dirty="0" smtClean="0"/>
              <a:t>点击继续。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1" y="1942530"/>
            <a:ext cx="6263723" cy="42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点击继续。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13" y="1942530"/>
            <a:ext cx="6175895" cy="43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选择刚刚申请的证书，</a:t>
            </a:r>
            <a:r>
              <a:rPr lang="zh-CN" altLang="en-US" sz="2400" dirty="0" smtClean="0"/>
              <a:t>点击继续。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17" y="1942530"/>
            <a:ext cx="6213251" cy="42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选择刚刚申请的设备，</a:t>
            </a:r>
            <a:r>
              <a:rPr lang="zh-CN" altLang="en-US" sz="2400" dirty="0" smtClean="0"/>
              <a:t>点击继续。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02" y="1942530"/>
            <a:ext cx="6250605" cy="42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填写名字，点击继续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54" y="1942530"/>
            <a:ext cx="6250605" cy="4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479694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点击下载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97" y="1942530"/>
            <a:ext cx="6265322" cy="42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77854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如果有</a:t>
            </a:r>
            <a:r>
              <a:rPr lang="en-US" altLang="zh-CN" sz="2400" dirty="0"/>
              <a:t>Apple ID</a:t>
            </a:r>
            <a:r>
              <a:rPr lang="zh-CN" altLang="en-US" sz="2400" dirty="0"/>
              <a:t>点击</a:t>
            </a:r>
            <a:r>
              <a:rPr lang="en-US" altLang="zh-CN" sz="2400" dirty="0"/>
              <a:t>1</a:t>
            </a:r>
            <a:r>
              <a:rPr lang="zh-CN" altLang="en-US" sz="2400" dirty="0"/>
              <a:t>登录，如果没有点击</a:t>
            </a:r>
            <a:r>
              <a:rPr lang="en-US" altLang="zh-CN" sz="2400" dirty="0"/>
              <a:t>2</a:t>
            </a:r>
            <a:r>
              <a:rPr lang="zh-CN" altLang="en-US" sz="2400" dirty="0"/>
              <a:t>申请</a:t>
            </a:r>
            <a:r>
              <a:rPr lang="en-US" altLang="zh-CN" sz="2400" dirty="0"/>
              <a:t>Apple ID</a:t>
            </a:r>
            <a:r>
              <a:rPr lang="zh-CN" altLang="en-US" sz="2400" dirty="0"/>
              <a:t>，申请后再点击</a:t>
            </a:r>
            <a:r>
              <a:rPr lang="en-US" altLang="zh-CN" sz="2400" dirty="0"/>
              <a:t>1</a:t>
            </a:r>
            <a:r>
              <a:rPr lang="zh-CN" altLang="en-US" sz="2400" dirty="0"/>
              <a:t>登录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57" y="2241381"/>
            <a:ext cx="6449828" cy="40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658566" cy="85325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双击下载后的文件完成证书的制作，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Xcode</a:t>
            </a:r>
            <a:r>
              <a:rPr lang="zh-CN" altLang="en-US" sz="2400" dirty="0"/>
              <a:t>创建一个测试项目，名称为</a:t>
            </a:r>
            <a:r>
              <a:rPr lang="en-US" altLang="zh-CN" sz="2400" dirty="0"/>
              <a:t>helloworld(</a:t>
            </a:r>
            <a:r>
              <a:rPr lang="zh-CN" altLang="en-US" sz="2400" dirty="0"/>
              <a:t>与刚刚申请的</a:t>
            </a:r>
            <a:r>
              <a:rPr lang="en-US" altLang="zh-CN" sz="2400" dirty="0"/>
              <a:t>app id</a:t>
            </a:r>
            <a:r>
              <a:rPr lang="zh-CN" altLang="en-US" sz="2400" dirty="0">
                <a:solidFill>
                  <a:srgbClr val="FF0000"/>
                </a:solidFill>
              </a:rPr>
              <a:t>最好</a:t>
            </a:r>
            <a:r>
              <a:rPr lang="zh-CN" altLang="en-US" sz="2400" dirty="0"/>
              <a:t>保持一致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90" y="2316094"/>
            <a:ext cx="5676099" cy="39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180743" cy="44233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选择证书，</a:t>
            </a:r>
            <a:r>
              <a:rPr lang="en-US" altLang="zh-CN" sz="2400" dirty="0"/>
              <a:t>command + R</a:t>
            </a:r>
            <a:r>
              <a:rPr lang="zh-CN" altLang="en-US" sz="2400" dirty="0"/>
              <a:t>运行，真机调试</a:t>
            </a:r>
            <a:r>
              <a:rPr lang="zh-CN" altLang="en-US" sz="2400" dirty="0" smtClean="0"/>
              <a:t>完成。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1905174"/>
            <a:ext cx="8180743" cy="40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3372" y="1462836"/>
            <a:ext cx="8479576" cy="198639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简单来说真机调试分一下几个步骤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生成</a:t>
            </a:r>
            <a:r>
              <a:rPr lang="en-US" altLang="zh-CN" sz="2400" dirty="0"/>
              <a:t>ios_development.cer</a:t>
            </a:r>
          </a:p>
          <a:p>
            <a:pPr marL="0" indent="0">
              <a:buNone/>
            </a:pPr>
            <a:r>
              <a:rPr lang="zh-CN" altLang="en-US" sz="2400" dirty="0"/>
              <a:t>这一步主要是让我们的开发设备支持真机调试，就是让我们</a:t>
            </a:r>
            <a:r>
              <a:rPr lang="en-US" altLang="zh-CN" sz="2400" dirty="0"/>
              <a:t>mac</a:t>
            </a:r>
            <a:r>
              <a:rPr lang="zh-CN" altLang="en-US" sz="2400" dirty="0"/>
              <a:t>电脑里的</a:t>
            </a:r>
            <a:r>
              <a:rPr lang="en-US" altLang="zh-CN" sz="2400" dirty="0"/>
              <a:t>Xcode</a:t>
            </a:r>
            <a:r>
              <a:rPr lang="zh-CN" altLang="en-US" sz="2400" dirty="0"/>
              <a:t>支持真机调试，在</a:t>
            </a:r>
            <a:r>
              <a:rPr lang="en-US" altLang="zh-CN" sz="2400" dirty="0"/>
              <a:t>Xcode</a:t>
            </a:r>
            <a:r>
              <a:rPr lang="zh-CN" altLang="en-US" sz="2400" dirty="0"/>
              <a:t>中选择的</a:t>
            </a:r>
            <a:r>
              <a:rPr lang="en-US" altLang="zh-CN" sz="2400" dirty="0"/>
              <a:t>Code Signing</a:t>
            </a:r>
            <a:r>
              <a:rPr lang="zh-CN" altLang="en-US" sz="2400" dirty="0"/>
              <a:t>就是选择的这个证书。</a:t>
            </a:r>
          </a:p>
        </p:txBody>
      </p:sp>
    </p:spTree>
    <p:extLst>
      <p:ext uri="{BB962C8B-B14F-4D97-AF65-F5344CB8AC3E}">
        <p14:creationId xmlns:p14="http://schemas.microsoft.com/office/powerpoint/2010/main" val="34867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4" y="1462834"/>
            <a:ext cx="8401198" cy="44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5434" y="1462834"/>
            <a:ext cx="83052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sz="2400" dirty="0" smtClean="0"/>
              <a:t>注册</a:t>
            </a:r>
            <a:r>
              <a:rPr lang="en-US" altLang="zh-CN" sz="2400" dirty="0"/>
              <a:t>iOS</a:t>
            </a:r>
            <a:r>
              <a:rPr lang="zh-CN" altLang="en-US" sz="2400" dirty="0"/>
              <a:t>设备到账号中</a:t>
            </a:r>
            <a:r>
              <a:rPr lang="zh-CN" altLang="en-US" sz="2400" dirty="0" smtClean="0"/>
              <a:t>（最多</a:t>
            </a:r>
            <a:r>
              <a:rPr lang="en-US" altLang="zh-CN" sz="2400" dirty="0"/>
              <a:t>100</a:t>
            </a:r>
            <a:r>
              <a:rPr lang="zh-CN" altLang="en-US" sz="2400" dirty="0"/>
              <a:t>个设备</a:t>
            </a:r>
            <a:r>
              <a:rPr lang="zh-CN" altLang="en-US" sz="2400" dirty="0" smtClean="0"/>
              <a:t>）这一步主要是让我们</a:t>
            </a:r>
            <a:r>
              <a:rPr lang="zh-CN" altLang="en-US" sz="2400" dirty="0"/>
              <a:t>的</a:t>
            </a:r>
            <a:r>
              <a:rPr lang="en-US" altLang="zh-CN" sz="2400" dirty="0"/>
              <a:t>iOS</a:t>
            </a:r>
            <a:r>
              <a:rPr lang="zh-CN" altLang="en-US" sz="2400" dirty="0"/>
              <a:t>设备支持真机调试，使得我们的设备可以用于开发，认得</a:t>
            </a:r>
            <a:r>
              <a:rPr lang="en-US" altLang="zh-CN" sz="2400" dirty="0"/>
              <a:t>Provisioning Profiles</a:t>
            </a:r>
            <a:r>
              <a:rPr lang="zh-CN" altLang="en-US" sz="2400" dirty="0"/>
              <a:t>这个配置文件。</a:t>
            </a:r>
            <a:r>
              <a:rPr lang="en-US" altLang="zh-CN" sz="2400" dirty="0"/>
              <a:t>Provisioning Profiles</a:t>
            </a:r>
            <a:r>
              <a:rPr lang="zh-CN" altLang="en-US" sz="2400" dirty="0"/>
              <a:t>是用于绑定设备和</a:t>
            </a:r>
            <a:r>
              <a:rPr lang="en-US" altLang="zh-CN" sz="2400" dirty="0"/>
              <a:t>app</a:t>
            </a:r>
            <a:r>
              <a:rPr lang="zh-CN" altLang="en-US" sz="2400" dirty="0"/>
              <a:t>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61" y="3244180"/>
            <a:ext cx="3086100" cy="96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599556"/>
            <a:ext cx="8458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1587690"/>
            <a:ext cx="8218098" cy="21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25698" y="1631906"/>
            <a:ext cx="30681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 smtClean="0"/>
              <a:t>注册</a:t>
            </a:r>
            <a:r>
              <a:rPr lang="en-US" altLang="zh-TW" sz="2400" dirty="0"/>
              <a:t>App ID </a:t>
            </a:r>
            <a:r>
              <a:rPr lang="zh-TW" altLang="en-US" sz="2400" dirty="0"/>
              <a:t>生成</a:t>
            </a:r>
            <a:r>
              <a:rPr lang="en-US" altLang="zh-TW" sz="2400" dirty="0"/>
              <a:t>Provisioning Profiles</a:t>
            </a:r>
            <a:r>
              <a:rPr lang="zh-TW" altLang="en-US" sz="2400" dirty="0"/>
              <a:t>配置文件</a:t>
            </a:r>
          </a:p>
          <a:p>
            <a:r>
              <a:rPr lang="zh-TW" altLang="en-US" sz="2400" dirty="0"/>
              <a:t>通常一个</a:t>
            </a:r>
            <a:r>
              <a:rPr lang="en-US" altLang="zh-TW" sz="2400" dirty="0"/>
              <a:t>App</a:t>
            </a:r>
            <a:r>
              <a:rPr lang="zh-TW" altLang="en-US" sz="2400" dirty="0"/>
              <a:t>对应一个</a:t>
            </a:r>
            <a:r>
              <a:rPr lang="en-US" altLang="zh-TW" sz="2400" dirty="0"/>
              <a:t>App ID</a:t>
            </a:r>
            <a:r>
              <a:rPr lang="zh-TW" altLang="en-US" sz="2400" dirty="0"/>
              <a:t>。用</a:t>
            </a:r>
            <a:r>
              <a:rPr lang="en-US" altLang="zh-TW" sz="2400" dirty="0"/>
              <a:t>App ID</a:t>
            </a:r>
            <a:r>
              <a:rPr lang="zh-TW" altLang="en-US" sz="2400" dirty="0"/>
              <a:t>生成</a:t>
            </a:r>
            <a:r>
              <a:rPr lang="en-US" altLang="zh-TW" sz="2400" dirty="0"/>
              <a:t>Provisioning profiles</a:t>
            </a:r>
            <a:r>
              <a:rPr lang="zh-TW" altLang="en-US" sz="2400" dirty="0"/>
              <a:t>，再用</a:t>
            </a:r>
            <a:r>
              <a:rPr lang="en-US" altLang="zh-TW" sz="2400" dirty="0"/>
              <a:t>Provisioning Profiles</a:t>
            </a:r>
            <a:r>
              <a:rPr lang="zh-TW" altLang="en-US" sz="2400" dirty="0"/>
              <a:t>绑定设备和</a:t>
            </a:r>
            <a:r>
              <a:rPr lang="en-US" altLang="zh-TW" sz="2400" dirty="0"/>
              <a:t>app</a:t>
            </a:r>
            <a:r>
              <a:rPr lang="zh-TW" altLang="en-US" sz="2400" dirty="0"/>
              <a:t>的。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20" y="1462834"/>
            <a:ext cx="2361076" cy="47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sz="2400" dirty="0" smtClean="0"/>
              <a:t>创建程序</a:t>
            </a:r>
            <a:r>
              <a:rPr lang="zh-CN" altLang="en-US" sz="2400" dirty="0"/>
              <a:t>，选择证书，就可以真机调试了。</a:t>
            </a:r>
          </a:p>
          <a:p>
            <a:r>
              <a:rPr lang="zh-CN" altLang="en-US" sz="2400" dirty="0"/>
              <a:t>最好程序的名字为</a:t>
            </a:r>
            <a:r>
              <a:rPr lang="en-US" altLang="zh-CN" sz="2400" dirty="0"/>
              <a:t>identifiers</a:t>
            </a:r>
            <a:r>
              <a:rPr lang="zh-CN" altLang="en-US" sz="2400" dirty="0"/>
              <a:t>中的</a:t>
            </a:r>
            <a:r>
              <a:rPr lang="en-US" altLang="zh-CN" sz="2400" dirty="0"/>
              <a:t>App ID</a:t>
            </a:r>
            <a:r>
              <a:rPr lang="zh-CN" altLang="en-US" sz="2400" dirty="0"/>
              <a:t>的名字。因为要想把我们程序和</a:t>
            </a:r>
            <a:r>
              <a:rPr lang="en-US" altLang="zh-CN" sz="2400" dirty="0"/>
              <a:t>profiles</a:t>
            </a:r>
            <a:r>
              <a:rPr lang="zh-CN" altLang="en-US" sz="2400" dirty="0"/>
              <a:t>联系在一起，就是通过</a:t>
            </a:r>
            <a:r>
              <a:rPr lang="en-US" altLang="zh-CN" sz="2400" dirty="0"/>
              <a:t>Profiles</a:t>
            </a:r>
            <a:r>
              <a:rPr lang="zh-CN" altLang="en-US" sz="2400" dirty="0"/>
              <a:t>绑定的</a:t>
            </a:r>
            <a:r>
              <a:rPr lang="en-US" altLang="zh-CN" sz="2400" dirty="0"/>
              <a:t>App ID</a:t>
            </a:r>
            <a:r>
              <a:rPr lang="zh-CN" altLang="en-US" sz="2400" dirty="0"/>
              <a:t>和程序中的</a:t>
            </a:r>
            <a:r>
              <a:rPr lang="en-US" altLang="zh-CN" sz="2400" dirty="0"/>
              <a:t>bundle ID</a:t>
            </a:r>
            <a:r>
              <a:rPr lang="zh-CN" altLang="en-US" sz="2400" dirty="0"/>
              <a:t>保持一致而实现的。而程序的名字会作为</a:t>
            </a:r>
            <a:r>
              <a:rPr lang="en-US" altLang="zh-CN" sz="2400" dirty="0"/>
              <a:t>bundle ID</a:t>
            </a:r>
            <a:r>
              <a:rPr lang="zh-CN" altLang="en-US" sz="2400" dirty="0"/>
              <a:t>的一部分，所以这里做好与</a:t>
            </a:r>
            <a:r>
              <a:rPr lang="en-US" altLang="zh-CN" sz="2400" dirty="0"/>
              <a:t>App ID</a:t>
            </a:r>
            <a:r>
              <a:rPr lang="zh-CN" altLang="en-US" sz="2400" dirty="0"/>
              <a:t>中的名字保持一致。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35" y="3877290"/>
            <a:ext cx="5638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真机调试总结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程序是关联证书（</a:t>
            </a:r>
            <a:r>
              <a:rPr lang="en-US" altLang="zh-CN" sz="2400" dirty="0">
                <a:solidFill>
                  <a:srgbClr val="FF0000"/>
                </a:solidFill>
              </a:rPr>
              <a:t>ios_development.cer</a:t>
            </a:r>
            <a:r>
              <a:rPr lang="zh-CN" altLang="en-US" sz="2400" dirty="0">
                <a:solidFill>
                  <a:srgbClr val="FF0000"/>
                </a:solidFill>
              </a:rPr>
              <a:t>）和配置文件（</a:t>
            </a:r>
            <a:r>
              <a:rPr lang="en-US" altLang="zh-CN" sz="2400" dirty="0">
                <a:solidFill>
                  <a:srgbClr val="FF0000"/>
                </a:solidFill>
              </a:rPr>
              <a:t>Provisioning profiles</a:t>
            </a:r>
            <a:r>
              <a:rPr lang="zh-CN" altLang="en-US" sz="2400" dirty="0">
                <a:solidFill>
                  <a:srgbClr val="FF0000"/>
                </a:solidFill>
              </a:rPr>
              <a:t>）的桥梁，证书与开发设备有关，配置文件与调试的</a:t>
            </a:r>
            <a:r>
              <a:rPr lang="en-US" altLang="zh-CN" sz="2400" dirty="0">
                <a:solidFill>
                  <a:srgbClr val="FF0000"/>
                </a:solidFill>
              </a:rPr>
              <a:t>iOS</a:t>
            </a:r>
            <a:r>
              <a:rPr lang="zh-CN" altLang="en-US" sz="2400" dirty="0">
                <a:solidFill>
                  <a:srgbClr val="FF0000"/>
                </a:solidFill>
              </a:rPr>
              <a:t>设备有关</a:t>
            </a:r>
            <a:r>
              <a:rPr lang="zh-CN" altLang="en-US" sz="2400" dirty="0"/>
              <a:t>，理解这一点这关重要。它会让真机调试变得有条理、变得简单。</a:t>
            </a:r>
          </a:p>
        </p:txBody>
      </p:sp>
    </p:spTree>
    <p:extLst>
      <p:ext uri="{BB962C8B-B14F-4D97-AF65-F5344CB8AC3E}">
        <p14:creationId xmlns:p14="http://schemas.microsoft.com/office/powerpoint/2010/main" val="23780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应用发布之前还是要走一下真机调试的步骤，申请证书（</a:t>
            </a:r>
            <a:r>
              <a:rPr lang="en-US" altLang="zh-CN" sz="2400" dirty="0" smtClean="0"/>
              <a:t>Certificates</a:t>
            </a:r>
            <a:r>
              <a:rPr lang="zh-CN" altLang="en-US" sz="2400" dirty="0" smtClean="0"/>
              <a:t>）和配置文件（</a:t>
            </a:r>
            <a:r>
              <a:rPr lang="en-US" altLang="zh-CN" sz="2400" dirty="0" smtClean="0"/>
              <a:t>Profiles</a:t>
            </a:r>
            <a:r>
              <a:rPr lang="zh-CN" altLang="en-US" sz="2400" dirty="0" smtClean="0"/>
              <a:t>），不同的是，此时证书选择的时候是</a:t>
            </a:r>
            <a:r>
              <a:rPr lang="en-US" altLang="zh-CN" sz="2400" dirty="0" smtClean="0"/>
              <a:t>Production</a:t>
            </a:r>
            <a:r>
              <a:rPr lang="zh-CN" altLang="en-US" sz="2400" dirty="0" smtClean="0"/>
              <a:t>下的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Hoc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67225"/>
            <a:ext cx="7277100" cy="1409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4466948"/>
            <a:ext cx="6057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处划勾，</a:t>
            </a:r>
            <a:r>
              <a:rPr lang="en-US" altLang="zh-CN" sz="2400" dirty="0"/>
              <a:t>2</a:t>
            </a:r>
            <a:r>
              <a:rPr lang="zh-CN" altLang="en-US" sz="2400" dirty="0"/>
              <a:t>处同意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40" y="1930077"/>
            <a:ext cx="6898078" cy="42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此时的配置文件选择</a:t>
            </a:r>
            <a:r>
              <a:rPr lang="en-US" altLang="zh-CN" sz="2400" dirty="0" smtClean="0"/>
              <a:t>Distribution</a:t>
            </a:r>
            <a:r>
              <a:rPr lang="zh-CN" altLang="en-US" sz="2400" dirty="0" smtClean="0"/>
              <a:t>下的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30631"/>
            <a:ext cx="7315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选择要发布程序的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，点击继续。</a:t>
            </a:r>
            <a:endParaRPr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76" y="2030631"/>
            <a:ext cx="5843278" cy="41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选择刚刚申请的发布证书，点击继续。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10" y="2030631"/>
            <a:ext cx="5991135" cy="42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4" y="1568966"/>
            <a:ext cx="8218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填写配置文件姓名，点击下载。下载完成后分别双击此文件和之前下载的发布证书文件。证书的准备就已经完成。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8" y="2790211"/>
            <a:ext cx="7772229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56933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打开已经开发完毕的程序，选择</a:t>
            </a:r>
            <a:r>
              <a:rPr lang="en-US" altLang="zh-CN" sz="2400" dirty="0" smtClean="0"/>
              <a:t>Product</a:t>
            </a:r>
            <a:r>
              <a:rPr lang="zh-CN" altLang="en-US" sz="2400" dirty="0" smtClean="0"/>
              <a:t>下面的</a:t>
            </a:r>
            <a:r>
              <a:rPr lang="en-US" altLang="zh-CN" sz="2400" dirty="0" smtClean="0"/>
              <a:t>Archive</a:t>
            </a:r>
            <a:r>
              <a:rPr lang="zh-CN" altLang="en-US" sz="2400" dirty="0" smtClean="0"/>
              <a:t>，开始打包。这里注意，打包的时候，一定不能选择模拟器，要选择真机，没有连接真机，就选模拟器上面的</a:t>
            </a:r>
            <a:r>
              <a:rPr lang="en-US" altLang="zh-CN" sz="2400" dirty="0" smtClean="0"/>
              <a:t>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Device</a:t>
            </a:r>
            <a:r>
              <a:rPr lang="zh-CN" altLang="en-US" sz="2400" dirty="0" smtClean="0"/>
              <a:t>选项。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71" y="1568966"/>
            <a:ext cx="248920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77" y="3517577"/>
            <a:ext cx="3739011" cy="2599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3111177"/>
            <a:ext cx="2476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而且要再</a:t>
            </a:r>
            <a:r>
              <a:rPr lang="en-US" altLang="zh-CN" sz="2400" dirty="0" smtClean="0"/>
              <a:t>project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targets</a:t>
            </a:r>
            <a:r>
              <a:rPr lang="zh-CN" altLang="en-US" sz="2400" dirty="0" smtClean="0"/>
              <a:t>里选择</a:t>
            </a:r>
            <a:r>
              <a:rPr lang="en-US" altLang="zh-CN" sz="2400" dirty="0" smtClean="0"/>
              <a:t>release</a:t>
            </a:r>
            <a:r>
              <a:rPr lang="zh-CN" altLang="en-US" sz="2400" dirty="0" smtClean="0"/>
              <a:t>证书的地方选择我们刚刚生成的发布证书。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5" y="2515038"/>
            <a:ext cx="8740886" cy="484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5" y="3428430"/>
            <a:ext cx="8740886" cy="4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打包完成后进入</a:t>
            </a:r>
            <a:r>
              <a:rPr lang="en-US" altLang="zh-CN" sz="2400" dirty="0" smtClean="0"/>
              <a:t>developer.app</a:t>
            </a:r>
            <a:r>
              <a:rPr lang="en-US" altLang="zh-CN" sz="2400" dirty="0" smtClean="0"/>
              <a:t>le.com,</a:t>
            </a:r>
            <a:r>
              <a:rPr lang="zh-CN" altLang="en-US" sz="2400" dirty="0" smtClean="0"/>
              <a:t>选择右侧</a:t>
            </a:r>
            <a:r>
              <a:rPr lang="en-US" altLang="zh-CN" sz="2400" dirty="0" smtClean="0"/>
              <a:t>iOS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Developer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</a:t>
            </a:r>
            <a:r>
              <a:rPr lang="zh-CN" altLang="en-US" sz="2400" dirty="0" smtClean="0"/>
              <a:t>下的</a:t>
            </a:r>
            <a:r>
              <a:rPr lang="en-US" altLang="zh-CN" sz="2400" dirty="0" smtClean="0"/>
              <a:t>iTunes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5" y="2654997"/>
            <a:ext cx="3175000" cy="2438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94333" y="2654997"/>
            <a:ext cx="4796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如果第一次进入还是要登陆的，登陆的用户名和密码就是我们之前注册为开发者所用的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。，然后接受条款。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95041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红色区域点击进入。（进入</a:t>
            </a:r>
            <a:r>
              <a:rPr lang="en-US" altLang="zh-CN" sz="2400" dirty="0" smtClean="0"/>
              <a:t>apps</a:t>
            </a:r>
            <a:r>
              <a:rPr lang="zh-CN" altLang="en-US" sz="2400" dirty="0" smtClean="0"/>
              <a:t>管理页面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2357982"/>
            <a:ext cx="8276778" cy="32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红色区域点击进入。（新建一个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6" y="2367625"/>
            <a:ext cx="8707012" cy="33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7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填写必要信息，点击继续，</a:t>
            </a:r>
            <a:r>
              <a:rPr lang="en-US" altLang="zh-CN" sz="2400" dirty="0" smtClean="0"/>
              <a:t>SKU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用于区分你的不同的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，可以随便填，唯一就好。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7" y="2399963"/>
            <a:ext cx="7345315" cy="39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选择后点击</a:t>
            </a:r>
            <a:r>
              <a:rPr lang="en-US" altLang="zh-TW" sz="2400" dirty="0"/>
              <a:t>Register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66" y="1930077"/>
            <a:ext cx="5812611" cy="42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选择程序的生效日期，和价格。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2" y="2500537"/>
            <a:ext cx="8691080" cy="32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填写并提交与程序相关的信息和文件。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2218378"/>
            <a:ext cx="8300138" cy="36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填写并提交与程序相关的信息和文件。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3" y="2030631"/>
            <a:ext cx="6795398" cy="41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填写并提交与程序相关的信息和文件。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2470408"/>
            <a:ext cx="8031301" cy="29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填写并提交与程序相关的信息和文件。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89" y="2030631"/>
            <a:ext cx="6644709" cy="41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填写并提交与程序相关的信息</a:t>
            </a:r>
            <a:r>
              <a:rPr lang="zh-CN" altLang="en-US" sz="2400" dirty="0" smtClean="0"/>
              <a:t>之后点击继续，就可以看到已经创建了一个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，状态是等待上传，点击</a:t>
            </a:r>
            <a:r>
              <a:rPr lang="en-US" altLang="zh-CN" sz="2400" dirty="0" smtClean="0"/>
              <a:t>view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details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" y="2666820"/>
            <a:ext cx="8624836" cy="30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点击红色区域，上传二进制文件。</a:t>
            </a: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8" y="2674938"/>
            <a:ext cx="8429215" cy="29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选择答案，点击保存，继续，直至完成。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0" y="2912059"/>
            <a:ext cx="8385210" cy="27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完成后返回可以看到状态从</a:t>
            </a:r>
            <a:r>
              <a:rPr lang="en-US" altLang="zh-CN" sz="2400" dirty="0" smtClean="0"/>
              <a:t>prepare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upload</a:t>
            </a:r>
            <a:r>
              <a:rPr lang="zh-CN" altLang="en-US" sz="2400" dirty="0" smtClean="0"/>
              <a:t>变成了</a:t>
            </a:r>
            <a:endParaRPr lang="en-US" altLang="zh-CN" sz="2400" dirty="0" smtClean="0"/>
          </a:p>
          <a:p>
            <a:r>
              <a:rPr lang="en-US" altLang="zh-CN" sz="2400" dirty="0" smtClean="0"/>
              <a:t>Waiting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upload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" y="2594649"/>
            <a:ext cx="5092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回到打包完成后的界面，按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按钮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3" y="2510860"/>
            <a:ext cx="8149325" cy="22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/>
              <a:t>选择后点击</a:t>
            </a:r>
            <a:r>
              <a:rPr lang="en-US" altLang="zh-TW" sz="2400" dirty="0"/>
              <a:t>Register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18" y="1930077"/>
            <a:ext cx="5924674" cy="43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填写用户名和密码，点击下一步。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0" y="2030631"/>
            <a:ext cx="6238969" cy="4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选择配置文件，继续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92" y="2030631"/>
            <a:ext cx="6337134" cy="42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回到打包完成后的界面，按</a:t>
            </a:r>
            <a:r>
              <a:rPr lang="zh-CN" altLang="zh-CN" sz="2400" dirty="0"/>
              <a:t>2</a:t>
            </a:r>
            <a:r>
              <a:rPr lang="zh-CN" altLang="en-US" sz="2400" dirty="0" smtClean="0"/>
              <a:t>按钮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4" y="2816460"/>
            <a:ext cx="8467425" cy="249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选择提交到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，点击下一步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38" y="2030631"/>
            <a:ext cx="6195995" cy="41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应用发布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85433" y="1568966"/>
            <a:ext cx="82056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选择提交到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，点击下一步，耐心等待，上传过程很慢，上传中发现任何错误或警告的话，按照说明进行修改，然后重新打包，上传，上传成功后</a:t>
            </a:r>
            <a:r>
              <a:rPr lang="en-US" altLang="zh-CN" sz="2400" dirty="0" smtClean="0"/>
              <a:t>iTunes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里面该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的状态就会变成等待审核，等苹果审核通过，程序就上架</a:t>
            </a:r>
            <a:r>
              <a:rPr lang="en-US" altLang="zh-CN" sz="2400" dirty="0" smtClean="0"/>
              <a:t>app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Store</a:t>
            </a:r>
            <a:r>
              <a:rPr lang="zh-CN" altLang="en-US" sz="2400" dirty="0" smtClean="0"/>
              <a:t>了。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41566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4031738" cy="528482"/>
          </a:xfrm>
          <a:ln/>
        </p:spPr>
        <p:txBody>
          <a:bodyPr>
            <a:noAutofit/>
          </a:bodyPr>
          <a:lstStyle/>
          <a:p>
            <a:r>
              <a:rPr lang="zh-CN" altLang="en-US" dirty="0" smtClean="0"/>
              <a:t>应用发</a:t>
            </a:r>
            <a:r>
              <a:rPr lang="zh-CN" altLang="en-US" dirty="0" smtClean="0"/>
              <a:t>布</a:t>
            </a:r>
            <a:r>
              <a:rPr lang="zh-CN" altLang="en-US" dirty="0" smtClean="0"/>
              <a:t>的注意事项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5434" y="1491721"/>
            <a:ext cx="8431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 smtClean="0"/>
              <a:t>iTunes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Connect</a:t>
            </a:r>
            <a:r>
              <a:rPr kumimoji="1" lang="zh-CN" altLang="en-US" sz="2400" dirty="0" smtClean="0"/>
              <a:t>大概半小时失效，填写到一半超时的话，要重新提交。</a:t>
            </a:r>
            <a:endParaRPr kumimoji="1" lang="en-US" altLang="zh-CN" sz="24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 smtClean="0"/>
              <a:t>如果打包后上传失败后，在</a:t>
            </a:r>
            <a:r>
              <a:rPr kumimoji="1" lang="en-US" altLang="zh-CN" sz="2400" dirty="0" smtClean="0"/>
              <a:t>iTunes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Connect</a:t>
            </a:r>
            <a:r>
              <a:rPr kumimoji="1" lang="zh-CN" altLang="en-US" sz="2400" dirty="0" smtClean="0"/>
              <a:t>里</a:t>
            </a:r>
            <a:r>
              <a:rPr kumimoji="1" lang="en-US" altLang="zh-CN" sz="2400" dirty="0" smtClean="0"/>
              <a:t>App</a:t>
            </a:r>
            <a:r>
              <a:rPr kumimoji="1" lang="zh-CN" altLang="en-US" sz="2400" dirty="0" smtClean="0"/>
              <a:t>的状态会显示为无效的二进制，此时要点击进去重新提交二进制文件，状态变成</a:t>
            </a:r>
            <a:r>
              <a:rPr kumimoji="1" lang="en-US" altLang="zh-CN" sz="2400" dirty="0" smtClean="0"/>
              <a:t>waiting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upload</a:t>
            </a:r>
            <a:r>
              <a:rPr kumimoji="1" lang="zh-CN" altLang="en-US" sz="2400" dirty="0" smtClean="0"/>
              <a:t>，再重新上传，否则在打包后点击第一个按钮会提示没有找到上传对应的</a:t>
            </a:r>
            <a:r>
              <a:rPr kumimoji="1" lang="en-US" altLang="zh-CN" sz="2400" dirty="0" smtClean="0"/>
              <a:t>app</a:t>
            </a:r>
            <a:r>
              <a:rPr kumimoji="1" lang="zh-CN" altLang="en-US" sz="2400" dirty="0" smtClean="0"/>
              <a:t>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65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85434" y="934352"/>
            <a:ext cx="3088120" cy="528482"/>
          </a:xfrm>
          <a:ln/>
        </p:spPr>
        <p:txBody>
          <a:bodyPr>
            <a:noAutofit/>
          </a:bodyPr>
          <a:lstStyle/>
          <a:p>
            <a:r>
              <a:rPr lang="zh-CN" altLang="en-US" dirty="0"/>
              <a:t>开发者账号申请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5434" y="1462835"/>
            <a:ext cx="8280356" cy="46724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点击红色区域的</a:t>
            </a:r>
            <a:r>
              <a:rPr lang="en-US" altLang="zh-CN" sz="2400" dirty="0"/>
              <a:t>iOS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5" y="1930077"/>
            <a:ext cx="6362668" cy="43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7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02-语法预览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1122</Words>
  <Application>Microsoft Macintosh PowerPoint</Application>
  <PresentationFormat>全屏显示(4:3)</PresentationFormat>
  <Paragraphs>188</Paragraphs>
  <Slides>85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6" baseType="lpstr">
      <vt:lpstr>02-语法预览</vt:lpstr>
      <vt:lpstr>开发者账号申请 真机调试 应用发布</vt:lpstr>
      <vt:lpstr>要解决的问题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开发者账号申请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</vt:lpstr>
      <vt:lpstr>真机调试总结</vt:lpstr>
      <vt:lpstr>真机调试总结</vt:lpstr>
      <vt:lpstr>真机调试总结</vt:lpstr>
      <vt:lpstr>真机调试总结</vt:lpstr>
      <vt:lpstr>真机调试总结</vt:lpstr>
      <vt:lpstr>真机调试总结</vt:lpstr>
      <vt:lpstr>真机调试总结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</vt:lpstr>
      <vt:lpstr>应用发布的注意事项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开发者账号申请 真机调试 应用发布 </dc:title>
  <dc:creator>GJ g</dc:creator>
  <cp:lastModifiedBy>GJ g</cp:lastModifiedBy>
  <cp:revision>25</cp:revision>
  <dcterms:created xsi:type="dcterms:W3CDTF">2013-12-26T12:56:09Z</dcterms:created>
  <dcterms:modified xsi:type="dcterms:W3CDTF">2013-12-28T08:03:20Z</dcterms:modified>
</cp:coreProperties>
</file>